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4" r:id="rId8"/>
    <p:sldId id="267" r:id="rId9"/>
    <p:sldId id="279" r:id="rId10"/>
    <p:sldId id="280" r:id="rId11"/>
    <p:sldId id="281" r:id="rId12"/>
    <p:sldId id="265" r:id="rId13"/>
    <p:sldId id="277" r:id="rId14"/>
    <p:sldId id="266" r:id="rId15"/>
    <p:sldId id="271" r:id="rId16"/>
    <p:sldId id="278" r:id="rId17"/>
    <p:sldId id="259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55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D013-91D8-41A7-BED4-22BC6701A601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9A51-7444-4843-A3BA-EB79471966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035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EEE8-2A53-46B5-B94C-B48CCAA62D1A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58D8-A717-480B-A2BC-9B6731088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7530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65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89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179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29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526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594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858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4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81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1250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696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4637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7C34-3506-426B-8ED6-62324CB029D7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F20C-BA6E-4D92-8121-07025A0719FC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70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2C42-E4A3-42D2-A5CA-1FD66B271213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948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3BF-4C62-4098-BFE6-6F2F650D30EA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47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A77-CBBF-43E8-9D3E-1C748ADF418C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82FF-1801-43F4-A5B3-556AA13262C0}" type="datetime1">
              <a:rPr lang="nl-BE" smtClean="0"/>
              <a:t>6/10/2020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7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4CBD-E19C-4D1A-BF54-D1939BE86BD9}" type="datetime1">
              <a:rPr lang="nl-BE" smtClean="0"/>
              <a:t>6/10/2020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8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64F-5C1E-4C99-B96C-D271C8AB21D9}" type="datetime1">
              <a:rPr lang="nl-BE" smtClean="0"/>
              <a:t>6/10/2020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71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E2-313B-4F2D-821D-752FA22153B3}" type="datetime1">
              <a:rPr lang="nl-BE" smtClean="0"/>
              <a:t>6/10/2020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565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76D00A-8097-43AB-AEA8-8DB5A09F3666}" type="datetime1">
              <a:rPr lang="nl-BE" smtClean="0"/>
              <a:t>6/10/2020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80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5B5-5E75-4F0F-9FE7-68AA52CB7F47}" type="datetime1">
              <a:rPr lang="nl-BE" smtClean="0"/>
              <a:t>6/10/2020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398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D06E1B-6053-4FFD-8969-9EF409EF9510}" type="datetime1">
              <a:rPr lang="nl-BE" smtClean="0"/>
              <a:t>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182A8-A428-4A0D-A897-08FFFD32185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0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/>
              <a:t>Lijkschouwingsrapporten</a:t>
            </a:r>
            <a:endParaRPr lang="nl-BE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2000" dirty="0">
                <a:solidFill>
                  <a:schemeClr val="tx1"/>
                </a:solidFill>
              </a:rPr>
              <a:t>Heuristiek: Vroegmoderne </a:t>
            </a:r>
            <a:r>
              <a:rPr lang="nl-BE" sz="2000" dirty="0" smtClean="0">
                <a:solidFill>
                  <a:schemeClr val="tx1"/>
                </a:solidFill>
              </a:rPr>
              <a:t>Tijd</a:t>
            </a:r>
          </a:p>
          <a:p>
            <a:r>
              <a:rPr lang="nl-BE" sz="2000" dirty="0" smtClean="0">
                <a:solidFill>
                  <a:schemeClr val="tx1"/>
                </a:solidFill>
              </a:rPr>
              <a:t>Drs</a:t>
            </a:r>
            <a:r>
              <a:rPr lang="nl-BE" sz="2000" dirty="0">
                <a:solidFill>
                  <a:schemeClr val="tx1"/>
                </a:solidFill>
              </a:rPr>
              <a:t>. Kevin </a:t>
            </a:r>
            <a:r>
              <a:rPr lang="nl-BE" sz="2000" dirty="0" err="1">
                <a:solidFill>
                  <a:schemeClr val="tx1"/>
                </a:solidFill>
              </a:rPr>
              <a:t>Dekoster</a:t>
            </a:r>
            <a:endParaRPr lang="nl-BE" sz="2000" dirty="0">
              <a:solidFill>
                <a:schemeClr val="tx1"/>
              </a:solidFill>
            </a:endParaRPr>
          </a:p>
          <a:p>
            <a:endParaRPr lang="nl-BE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1"/>
    </mc:Choice>
    <mc:Fallback xmlns="">
      <p:transition spd="slow" advTm="257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Wapengebruik in Gent (1604-1610)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64242"/>
              </p:ext>
            </p:extLst>
          </p:nvPr>
        </p:nvGraphicFramePr>
        <p:xfrm>
          <a:off x="6541518" y="1984478"/>
          <a:ext cx="4614162" cy="466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081">
                  <a:extLst>
                    <a:ext uri="{9D8B030D-6E8A-4147-A177-3AD203B41FA5}">
                      <a16:colId xmlns:a16="http://schemas.microsoft.com/office/drawing/2014/main" val="1919757035"/>
                    </a:ext>
                  </a:extLst>
                </a:gridCol>
                <a:gridCol w="2307081">
                  <a:extLst>
                    <a:ext uri="{9D8B030D-6E8A-4147-A177-3AD203B41FA5}">
                      <a16:colId xmlns:a16="http://schemas.microsoft.com/office/drawing/2014/main" val="3575074485"/>
                    </a:ext>
                  </a:extLst>
                </a:gridCol>
              </a:tblGrid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Wapen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Aantal doodslagen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79286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34886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rapier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75701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steen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637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stok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94114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vuurwapen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86029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(wijn)pot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823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andere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37857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niet vermeld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34232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Totaal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39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771508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98180" y="1938170"/>
            <a:ext cx="559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Stadsarchief Gent, Oud Archief, reeks 218, nr. 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04" y="2627571"/>
            <a:ext cx="4230430" cy="4230430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8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25"/>
    </mc:Choice>
    <mc:Fallback xmlns="">
      <p:transition spd="slow" advTm="675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Beperkingen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Lijkschouwingsrapporten zijn niet representatief voor alle overlijdens, in sommige gevallen zelfs niet voor alle verdachte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</a:t>
            </a:r>
            <a:r>
              <a:rPr lang="nl-BE" i="1" dirty="0" smtClean="0"/>
              <a:t>Dark </a:t>
            </a:r>
            <a:r>
              <a:rPr lang="nl-BE" i="1" dirty="0" err="1" smtClean="0"/>
              <a:t>number</a:t>
            </a:r>
            <a:r>
              <a:rPr lang="nl-BE" dirty="0" smtClean="0"/>
              <a:t> bij </a:t>
            </a:r>
            <a:r>
              <a:rPr lang="nl-BE" dirty="0" err="1" smtClean="0"/>
              <a:t>homicide</a:t>
            </a:r>
            <a:r>
              <a:rPr lang="nl-BE" dirty="0" smtClean="0"/>
              <a:t> </a:t>
            </a:r>
            <a:r>
              <a:rPr lang="nl-BE" dirty="0" err="1" smtClean="0"/>
              <a:t>rates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Onvolledigheid/onnauwkeurigheid in optekening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Informatieve waarde soms beperkt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Fragmentair bewaard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65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91"/>
    </mc:Choice>
    <mc:Fallback xmlns="">
      <p:transition spd="slow" advTm="1105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Tanneken</a:t>
            </a:r>
            <a:r>
              <a:rPr lang="nl-BE" dirty="0" smtClean="0"/>
              <a:t> </a:t>
            </a:r>
            <a:r>
              <a:rPr lang="nl-BE" dirty="0" err="1" smtClean="0"/>
              <a:t>Causmaeckers</a:t>
            </a:r>
            <a:r>
              <a:rPr lang="nl-BE" dirty="0" smtClean="0"/>
              <a:t> (29 mei 1653)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369"/>
          </a:xfrm>
        </p:spPr>
        <p:txBody>
          <a:bodyPr>
            <a:normAutofit fontScale="77500" lnSpcReduction="20000"/>
          </a:bodyPr>
          <a:lstStyle/>
          <a:p>
            <a:r>
              <a:rPr lang="nl-B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Stadsarchief Gent, Oud Archief, reeks 218, nr. 2, f. 86v.</a:t>
            </a:r>
            <a:endParaRPr lang="nl-BE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XXIXen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meye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1653 ter presentie van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Gheeraert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Pouillon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onderbailliu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deser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stede,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mitsghaeders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jonckheer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Jan de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Castille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d’heer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Joos De Veerman,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ghecomitteerde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van schepenen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vander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Keure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mitsghaeders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voornoemden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Veerman als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clercq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vanden 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bloede, 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ende meesters Pieter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Arroy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Laureyns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Morissens,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gheswoorne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chirurgijns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deser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stede.</a:t>
            </a:r>
            <a:endParaRPr lang="nl-B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selven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daeghe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anschaut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doode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Tanneken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Causmaeckers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huysvrauwe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van Jacques Legrand,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audt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ontrent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LIIIItich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jaeren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gheboren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dese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stede van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Ghendt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ende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daerinne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bevonden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diversche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contusien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op het hooft, ende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afghenomen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hebbende het </a:t>
            </a:r>
            <a:r>
              <a:rPr lang="nl-NL" sz="23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craneum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, is bevonden grootte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effasie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bloet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opde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dura mater,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waervan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sij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ghestorven</a:t>
            </a:r>
            <a:r>
              <a:rPr lang="nl-NL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ende was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onderteeckent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Ghijselins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, J. De Verman,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Laureyns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Morissen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ende Pieter </a:t>
            </a:r>
            <a:r>
              <a:rPr lang="nl-NL" sz="2300" dirty="0" err="1">
                <a:latin typeface="Arial" panose="020B0604020202020204" pitchFamily="34" charset="0"/>
                <a:cs typeface="Arial" panose="020B0604020202020204" pitchFamily="34" charset="0"/>
              </a:rPr>
              <a:t>Arroy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BE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B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51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3"/>
    </mc:Choice>
    <mc:Fallback xmlns="">
      <p:transition spd="slow" advTm="522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Jan Penneman (1 februari 1664)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Stadsarchief Gent, Oud Archief, reeks 218, nr. 3, f. 75v</a:t>
            </a:r>
          </a:p>
          <a:p>
            <a:endParaRPr lang="nl-BE" b="1" dirty="0"/>
          </a:p>
          <a:p>
            <a:pPr algn="just">
              <a:lnSpc>
                <a:spcPct val="150000"/>
              </a:lnSpc>
            </a:pP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den 1en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1664 present meester Jan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Gheeraert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Pouillon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onderbailliu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deser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stede,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d’heeren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Leemput, Jan Baptiste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Wackrenier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, schepenen,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mitsgaeders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meesters Pieter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Arroy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ende Jan De Pape,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gheswoorne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chirurgijns.</a:t>
            </a:r>
          </a:p>
          <a:p>
            <a:pPr algn="just">
              <a:lnSpc>
                <a:spcPct val="150000"/>
              </a:lnSpc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Ten voorschreven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daghe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aenschauwt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doode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van Jan Penneman,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filius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Gillis,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ontrent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de 40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jaeren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t’welcke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bevonden is int water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ghesuffocqueert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sijn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date als boven,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onderteeckent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J. De Pape ende P.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Arroy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8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96"/>
    </mc:Choice>
    <mc:Fallback xmlns="">
      <p:transition spd="slow" advTm="702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Selectieve Bibliografie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982368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Crawford, Catherine. “Medicine and the </a:t>
            </a:r>
            <a:r>
              <a:rPr lang="en-US" sz="1600" dirty="0" smtClean="0"/>
              <a:t>Law.” </a:t>
            </a:r>
            <a:r>
              <a:rPr lang="en-US" sz="1600" dirty="0"/>
              <a:t>In </a:t>
            </a:r>
            <a:r>
              <a:rPr lang="en-US" sz="1600" i="1" dirty="0"/>
              <a:t>Companion Encyclopedia of the History of Medicine</a:t>
            </a:r>
            <a:r>
              <a:rPr lang="en-US" sz="1600" dirty="0"/>
              <a:t>, </a:t>
            </a:r>
            <a:r>
              <a:rPr lang="en-US" sz="1600" dirty="0" smtClean="0"/>
              <a:t>eds. W. F</a:t>
            </a:r>
            <a:r>
              <a:rPr lang="en-US" sz="1600" dirty="0"/>
              <a:t>. Bynum &amp; Roy </a:t>
            </a:r>
            <a:r>
              <a:rPr lang="en-US" sz="1600" dirty="0" smtClean="0"/>
              <a:t>Porter, </a:t>
            </a:r>
            <a:r>
              <a:rPr lang="en-US" sz="1600" dirty="0"/>
              <a:t>1619-1640. </a:t>
            </a:r>
            <a:r>
              <a:rPr lang="en-US" sz="1600" dirty="0" err="1" smtClean="0"/>
              <a:t>Londen</a:t>
            </a:r>
            <a:r>
              <a:rPr lang="en-US" sz="1600" dirty="0"/>
              <a:t>: Routledge, 2001.</a:t>
            </a:r>
          </a:p>
          <a:p>
            <a:pPr marL="0" indent="0">
              <a:buNone/>
            </a:pPr>
            <a:endParaRPr lang="nl-BE" sz="1600" dirty="0"/>
          </a:p>
          <a:p>
            <a:r>
              <a:rPr lang="en-US" sz="1600" dirty="0"/>
              <a:t>De Renzi, Silvia. “Medical Expertise, Bodies, and the Law in Early Modern </a:t>
            </a:r>
            <a:r>
              <a:rPr lang="en-US" sz="1600" dirty="0" smtClean="0"/>
              <a:t>Courts.” </a:t>
            </a:r>
            <a:r>
              <a:rPr lang="en-US" sz="1600" i="1" dirty="0"/>
              <a:t>Isis</a:t>
            </a:r>
            <a:r>
              <a:rPr lang="en-US" sz="1600" dirty="0"/>
              <a:t> 98, </a:t>
            </a:r>
            <a:r>
              <a:rPr lang="en-US" sz="1600" dirty="0" err="1" smtClean="0"/>
              <a:t>nr</a:t>
            </a:r>
            <a:r>
              <a:rPr lang="en-US" sz="1600" dirty="0" smtClean="0"/>
              <a:t>. </a:t>
            </a:r>
            <a:r>
              <a:rPr lang="en-US" sz="1600" dirty="0"/>
              <a:t>2 (2007): 315-322.</a:t>
            </a:r>
          </a:p>
          <a:p>
            <a:endParaRPr lang="en-US" sz="1600" dirty="0"/>
          </a:p>
          <a:p>
            <a:r>
              <a:rPr lang="nl-BE" sz="1600" dirty="0" err="1"/>
              <a:t>Monballyu</a:t>
            </a:r>
            <a:r>
              <a:rPr lang="nl-BE" sz="1600" dirty="0"/>
              <a:t>, Jos. “De hoofdlijnen van de criminele strafprocedure in het graafschap Vlaanderen (16</a:t>
            </a:r>
            <a:r>
              <a:rPr lang="nl-BE" sz="1600" baseline="30000" dirty="0"/>
              <a:t>de</a:t>
            </a:r>
            <a:r>
              <a:rPr lang="nl-BE" sz="1600" dirty="0"/>
              <a:t> tot 18</a:t>
            </a:r>
            <a:r>
              <a:rPr lang="nl-BE" sz="1600" baseline="30000" dirty="0"/>
              <a:t>de</a:t>
            </a:r>
            <a:r>
              <a:rPr lang="nl-BE" sz="1600" dirty="0"/>
              <a:t> eeuw).” In </a:t>
            </a:r>
            <a:r>
              <a:rPr lang="nl-BE" sz="1600" i="1" dirty="0"/>
              <a:t>Voortschrijdend procesrecht. Een historische verkenning</a:t>
            </a:r>
            <a:r>
              <a:rPr lang="nl-BE" sz="1600" dirty="0"/>
              <a:t>, </a:t>
            </a:r>
            <a:r>
              <a:rPr lang="nl-BE" sz="1600" dirty="0" err="1" smtClean="0"/>
              <a:t>eds</a:t>
            </a:r>
            <a:r>
              <a:rPr lang="nl-BE" sz="1600" dirty="0" smtClean="0"/>
              <a:t>. C.H</a:t>
            </a:r>
            <a:r>
              <a:rPr lang="nl-BE" sz="1600" dirty="0"/>
              <a:t>. van </a:t>
            </a:r>
            <a:r>
              <a:rPr lang="nl-BE" sz="1600" dirty="0" smtClean="0"/>
              <a:t>Rhee, Fred Stevens en Ernest Persoons, </a:t>
            </a:r>
            <a:r>
              <a:rPr lang="nl-BE" sz="1600" dirty="0"/>
              <a:t>63-108. Leuven: </a:t>
            </a:r>
            <a:r>
              <a:rPr lang="nl-BE" sz="1600" dirty="0" smtClean="0"/>
              <a:t>Universitaire Pers, </a:t>
            </a:r>
            <a:r>
              <a:rPr lang="nl-BE" sz="1600" dirty="0"/>
              <a:t>2001.</a:t>
            </a:r>
          </a:p>
          <a:p>
            <a:endParaRPr lang="nl-BE" sz="1600" dirty="0"/>
          </a:p>
          <a:p>
            <a:r>
              <a:rPr lang="fr-FR" sz="1600" dirty="0" err="1"/>
              <a:t>Porret</a:t>
            </a:r>
            <a:r>
              <a:rPr lang="fr-FR" sz="1600" dirty="0"/>
              <a:t>, Michel. “La preuve du corps.” </a:t>
            </a:r>
            <a:r>
              <a:rPr lang="fr-FR" sz="1600" i="1" dirty="0"/>
              <a:t>Revue d’Histoire des Sciences Humaines </a:t>
            </a:r>
            <a:r>
              <a:rPr lang="fr-FR" sz="1600" dirty="0" smtClean="0"/>
              <a:t>22</a:t>
            </a:r>
            <a:r>
              <a:rPr lang="fr-FR" sz="1600" dirty="0"/>
              <a:t> </a:t>
            </a:r>
            <a:r>
              <a:rPr lang="fr-FR" sz="1600" dirty="0" smtClean="0"/>
              <a:t>(2010</a:t>
            </a:r>
            <a:r>
              <a:rPr lang="fr-FR" sz="1600" dirty="0"/>
              <a:t>): 37-60.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Watson, Katherine. </a:t>
            </a:r>
            <a:r>
              <a:rPr lang="en-US" sz="1600" i="1" dirty="0"/>
              <a:t>Forensic Medicine in Western </a:t>
            </a:r>
            <a:r>
              <a:rPr lang="en-US" sz="1600" i="1" dirty="0" smtClean="0"/>
              <a:t>Society. </a:t>
            </a:r>
            <a:r>
              <a:rPr lang="en-US" sz="1600" i="1" dirty="0"/>
              <a:t>A History</a:t>
            </a:r>
            <a:r>
              <a:rPr lang="en-US" sz="1600" dirty="0"/>
              <a:t>. New York: Routledge, 2011.</a:t>
            </a:r>
            <a:endParaRPr lang="nl-BE" sz="1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9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5"/>
    </mc:Choice>
    <mc:Fallback xmlns="">
      <p:transition spd="slow" advTm="100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Structuur van dit bronnencollege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24410"/>
            <a:ext cx="10058400" cy="4023360"/>
          </a:xfrm>
        </p:spPr>
        <p:txBody>
          <a:bodyPr>
            <a:noAutofit/>
          </a:bodyPr>
          <a:lstStyle/>
          <a:p>
            <a:r>
              <a:rPr lang="nl-BE" sz="2600" dirty="0"/>
              <a:t>1. De rol van medische expertise binnen de vroegmoderne (criminele) rechtspraak</a:t>
            </a:r>
          </a:p>
          <a:p>
            <a:pPr marL="0" indent="0">
              <a:buNone/>
            </a:pPr>
            <a:endParaRPr lang="nl-BE" sz="2600" dirty="0"/>
          </a:p>
          <a:p>
            <a:r>
              <a:rPr lang="nl-BE" sz="2600" dirty="0"/>
              <a:t>2. Enkele voorbeelden</a:t>
            </a:r>
          </a:p>
          <a:p>
            <a:pPr marL="0" indent="0">
              <a:buNone/>
            </a:pPr>
            <a:endParaRPr lang="nl-BE" sz="2600" dirty="0"/>
          </a:p>
          <a:p>
            <a:r>
              <a:rPr lang="nl-BE" sz="2600" dirty="0"/>
              <a:t>3. Mogelijkheden en beperkingen </a:t>
            </a:r>
            <a:r>
              <a:rPr lang="nl-BE" sz="2600" dirty="0" smtClean="0"/>
              <a:t>voor historisch onderzoek</a:t>
            </a:r>
            <a:endParaRPr lang="nl-BE" sz="2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3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0"/>
    </mc:Choice>
    <mc:Fallback xmlns="">
      <p:transition spd="slow" advTm="483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400" dirty="0"/>
              <a:t>1. De rol van medische expertise binnen de vroegmoderne (criminele) rechtspraak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69" y="2454165"/>
            <a:ext cx="9968011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De inquisitoire procedure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i="1" dirty="0" err="1" smtClean="0"/>
              <a:t>Offizialsmaxime</a:t>
            </a:r>
            <a:r>
              <a:rPr lang="nl-BE" dirty="0" smtClean="0"/>
              <a:t>: het strafproces wordt van ambtswege (</a:t>
            </a:r>
            <a:r>
              <a:rPr lang="nl-BE" i="1" dirty="0" smtClean="0"/>
              <a:t>ex officio</a:t>
            </a:r>
            <a:r>
              <a:rPr lang="nl-BE" dirty="0" smtClean="0"/>
              <a:t>) door overheidsorganen gevoerd.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i="1" dirty="0" err="1" smtClean="0"/>
              <a:t>Instruktionsmaxime</a:t>
            </a:r>
            <a:r>
              <a:rPr lang="nl-BE" dirty="0" smtClean="0"/>
              <a:t>: de strafrechter moet zelf op zoek gaan naar de objectieve waarheid.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Inquisitoire bewijsstandaarden en de nood aan expertise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1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62"/>
    </mc:Choice>
    <mc:Fallback xmlns="">
      <p:transition spd="slow" advTm="2149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mtClean="0"/>
              <a:t>Medische experten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Geneesheren (licentiaten of doctores in de medicijnen)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Chirurgijns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Apothekers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Vroedvrouwen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722" y="1845734"/>
            <a:ext cx="2958958" cy="4444786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1"/>
    </mc:Choice>
    <mc:Fallback xmlns="">
      <p:transition spd="slow" advTm="1829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2. Enkele voorbeelden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Stadsarchief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Gent, Oud Archief, reeks 218, nr. 1</a:t>
            </a:r>
          </a:p>
          <a:p>
            <a:pPr marL="0" indent="0" algn="just">
              <a:buNone/>
            </a:pPr>
            <a:endParaRPr lang="nl-NL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7en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marty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1601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anschaut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t’doode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van Hans Van Hemschoot,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hedent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ontrent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den II uren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doot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ghesteken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met een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rapiere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upden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Cautere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Cornelis Diest,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brauwere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inde 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Duven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steke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wesende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regione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pulmonis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penetrerende, present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d’onderballiu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Bellem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Delval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meestere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 Lucas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Bybau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93" y="4164772"/>
            <a:ext cx="4477407" cy="269322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166301" y="5717215"/>
            <a:ext cx="354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Engelbert</a:t>
            </a:r>
            <a:r>
              <a:rPr lang="en-US" dirty="0"/>
              <a:t> Van </a:t>
            </a:r>
            <a:r>
              <a:rPr lang="en-US" dirty="0" err="1"/>
              <a:t>Siclers</a:t>
            </a:r>
            <a:r>
              <a:rPr lang="en-US" dirty="0"/>
              <a:t>, </a:t>
            </a:r>
            <a:r>
              <a:rPr lang="en-US" i="1" dirty="0" smtClean="0"/>
              <a:t>De </a:t>
            </a:r>
            <a:r>
              <a:rPr lang="en-US" i="1" dirty="0" err="1"/>
              <a:t>Kouter</a:t>
            </a:r>
            <a:r>
              <a:rPr lang="en-US" i="1" dirty="0"/>
              <a:t> in 1763 </a:t>
            </a:r>
            <a:r>
              <a:rPr lang="en-US" dirty="0" smtClean="0"/>
              <a:t>(</a:t>
            </a:r>
            <a:r>
              <a:rPr lang="en-US" dirty="0" err="1" smtClean="0"/>
              <a:t>Stadsmuseum</a:t>
            </a:r>
            <a:r>
              <a:rPr lang="en-US" dirty="0" smtClean="0"/>
              <a:t> Gent).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71"/>
    </mc:Choice>
    <mc:Fallback xmlns="">
      <p:transition spd="slow" advTm="1159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Pieter De </a:t>
            </a:r>
            <a:r>
              <a:rPr lang="nl-BE" dirty="0" err="1" smtClean="0"/>
              <a:t>Meyere</a:t>
            </a:r>
            <a:r>
              <a:rPr lang="nl-BE" dirty="0" smtClean="0"/>
              <a:t> (27 augustus 1589)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Stadsarchief Gent, Oud Archief, reeks 218, nr. 1</a:t>
            </a:r>
            <a:endParaRPr 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XXVIIen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augusty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1589 present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jonckheer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Gillis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vander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bailliu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jonckheer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Anthuenis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Schaghen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Quintin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Vande Velde, schepenen,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anschau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ghenomen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t’doode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Pieter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Meyere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filius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Philips, onvrij schipman,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ontfaen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hebbende over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drije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daeghen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bijden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forte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ligghende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upde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Nyeuwevaert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Rieme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eene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quetsure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int hooft, penetrerende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t’beckeneel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hem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ghesmeten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bij zekeren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soldaet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ligghende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garnisoene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t’zelve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fort met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stocke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daeroff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hij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alshedent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overleden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ontrent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den negen uren inden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morgenstont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al conforme de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tintijnghe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meestere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Bavo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Milon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ghesworen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chirurgijn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0"/>
    </mc:Choice>
    <mc:Fallback xmlns="">
      <p:transition spd="slow" advTm="456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Marie </a:t>
            </a:r>
            <a:r>
              <a:rPr lang="nl-BE" dirty="0" err="1" smtClean="0"/>
              <a:t>Teeckmans</a:t>
            </a:r>
            <a:r>
              <a:rPr lang="nl-BE" dirty="0" smtClean="0"/>
              <a:t> (9 mei 1654)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Stadsarchief Gent, Oud Archief, reeks 218, nr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2, f. 97r</a:t>
            </a:r>
            <a:endParaRPr lang="nl-B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IXen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meye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1654 present den officier Philips Vander Stelt inde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plaetse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vanden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heere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onderbailliu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jonckheer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Maximiliaen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vanden 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Berghe ende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d’heer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Justus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Billiet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schepenen, </a:t>
            </a: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metghaeders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d’heer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ende meester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Francies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Vande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Vyvere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docteur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inde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medecyne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pensioene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deser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stede, ende meester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Laureyns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Morissen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gheswoornen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chirugien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Ten voorschreven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daghe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anschaut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doode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van Marie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Teeckmans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filia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Huijbregts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poortersse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deser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stede,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audt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ontrent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de XXIII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jaeren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welck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lichaem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bevonden is een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scheute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inde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slyncke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sijde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van het hooft, met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groote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murselijnghe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cranenium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(sic) 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ende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quetsen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substantie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hersenen,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jugierende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t’zelve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nootsaeckelick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oorsaecke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gheweest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doot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ut supra,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onderteeckent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B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Ghijselins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Vivere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Laureyns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900" dirty="0" err="1">
                <a:latin typeface="Arial" panose="020B0604020202020204" pitchFamily="34" charset="0"/>
                <a:cs typeface="Arial" panose="020B0604020202020204" pitchFamily="34" charset="0"/>
              </a:rPr>
              <a:t>Morissen</a:t>
            </a:r>
            <a:r>
              <a:rPr lang="nl-BE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5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67"/>
    </mc:Choice>
    <mc:Fallback xmlns="">
      <p:transition spd="slow" advTm="524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Joannes </a:t>
            </a:r>
            <a:r>
              <a:rPr lang="nl-BE" sz="4000" dirty="0" err="1" smtClean="0"/>
              <a:t>Geeraert</a:t>
            </a:r>
            <a:r>
              <a:rPr lang="nl-BE" sz="4000" dirty="0" smtClean="0"/>
              <a:t> Van </a:t>
            </a:r>
            <a:r>
              <a:rPr lang="nl-BE" sz="4000" dirty="0" err="1" smtClean="0"/>
              <a:t>Oppens</a:t>
            </a:r>
            <a:r>
              <a:rPr lang="nl-BE" sz="4000" dirty="0" smtClean="0"/>
              <a:t> </a:t>
            </a:r>
            <a:br>
              <a:rPr lang="nl-BE" sz="4000" dirty="0" smtClean="0"/>
            </a:br>
            <a:r>
              <a:rPr lang="nl-BE" sz="4000" dirty="0" smtClean="0"/>
              <a:t>(25 september 1743)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7411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Stadsarchief Gent, Oud Archief, reeks 218, nr. 5, f. 177v-178r</a:t>
            </a:r>
            <a:endParaRPr 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voornoemden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daeghe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presentie ende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plaetse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hebben de twee onderschreven doctoren inde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medecijnen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ende twee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gheswoorne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chirurgijns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pensioene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anschaut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het doodt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licham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Joannes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Geeraert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Oppens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soldaet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gheweest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inden dienst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Heeren Staten-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Generael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Vereenighde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Nederlanden, ende in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selve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bevonden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penetrante wonde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tusschen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sevenste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achste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waere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ribbe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slincke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sijde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ter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breede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dweerschen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vinger, ende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naer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oplichtinghe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ghemeene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deckselen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opheffinghe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het os sternum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ende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ribben, bevonden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selve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wonde penetrerende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diapragma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tot inde substantie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vande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milte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ghecauseert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door een scherp stekende instrument,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waer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uijt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ghevolght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cleyne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hemorogie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uijt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al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welcke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oordeelen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wij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ghevolght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doodt.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Actum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ut supra,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onderteeckent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Philippe Van Breugel, P. F. De Somer, A. De Nobele, M.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Neerijnck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9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29"/>
    </mc:Choice>
    <mc:Fallback xmlns="">
      <p:transition spd="slow" advTm="758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484632"/>
            <a:ext cx="10306444" cy="1609344"/>
          </a:xfrm>
        </p:spPr>
        <p:txBody>
          <a:bodyPr>
            <a:normAutofit/>
          </a:bodyPr>
          <a:lstStyle/>
          <a:p>
            <a:pPr algn="ctr"/>
            <a:r>
              <a:rPr lang="nl-BE" sz="3200" dirty="0"/>
              <a:t>3. Mogelijkheden en beperkingen </a:t>
            </a:r>
            <a:r>
              <a:rPr lang="nl-BE" sz="3200" dirty="0" smtClean="0"/>
              <a:t>voor historisch onderzoek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961347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Onderzoek naar medische en anatomische kennis in de vroegmoderne periode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Studie van doodsoorzaken en criminaliteit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Homicide</a:t>
            </a:r>
            <a:r>
              <a:rPr lang="nl-BE" dirty="0" smtClean="0"/>
              <a:t> </a:t>
            </a:r>
            <a:r>
              <a:rPr lang="nl-BE" dirty="0" err="1" smtClean="0"/>
              <a:t>rates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 Wapengebruik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9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93"/>
    </mc:Choice>
    <mc:Fallback xmlns="">
      <p:transition spd="slow" advTm="17839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056CC66FD834CBBD29640E01D702A" ma:contentTypeVersion="13" ma:contentTypeDescription="Een nieuw document maken." ma:contentTypeScope="" ma:versionID="16e67e57d8f923d48a122571908bf35e">
  <xsd:schema xmlns:xsd="http://www.w3.org/2001/XMLSchema" xmlns:xs="http://www.w3.org/2001/XMLSchema" xmlns:p="http://schemas.microsoft.com/office/2006/metadata/properties" xmlns:ns3="e6f2e4d8-423c-4be6-bf1f-82478fe77895" xmlns:ns4="f71f6f88-b2bf-4c33-92fe-014eff79aa51" targetNamespace="http://schemas.microsoft.com/office/2006/metadata/properties" ma:root="true" ma:fieldsID="85e4b3c9ad0788ed52331c407070bdc1" ns3:_="" ns4:_="">
    <xsd:import namespace="e6f2e4d8-423c-4be6-bf1f-82478fe77895"/>
    <xsd:import namespace="f71f6f88-b2bf-4c33-92fe-014eff79aa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2e4d8-423c-4be6-bf1f-82478fe77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f6f88-b2bf-4c33-92fe-014eff79aa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0734AA-DBB9-4AF7-9AF2-58DA204FB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2e4d8-423c-4be6-bf1f-82478fe77895"/>
    <ds:schemaRef ds:uri="f71f6f88-b2bf-4c33-92fe-014eff79a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9A85C-9D32-41D1-B503-49971DD46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D8237-C4D7-4258-A3B1-0800CF1341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71f6f88-b2bf-4c33-92fe-014eff79aa51"/>
    <ds:schemaRef ds:uri="e6f2e4d8-423c-4be6-bf1f-82478fe77895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1173</Words>
  <Application>Microsoft Office PowerPoint</Application>
  <PresentationFormat>Breedbeeld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Terugblik</vt:lpstr>
      <vt:lpstr>Lijkschouwingsrapporten</vt:lpstr>
      <vt:lpstr>Structuur van dit bronnencollege</vt:lpstr>
      <vt:lpstr>1. De rol van medische expertise binnen de vroegmoderne (criminele) rechtspraak</vt:lpstr>
      <vt:lpstr>Medische experten</vt:lpstr>
      <vt:lpstr>2. Enkele voorbeelden</vt:lpstr>
      <vt:lpstr>Pieter De Meyere (27 augustus 1589)</vt:lpstr>
      <vt:lpstr>Marie Teeckmans (9 mei 1654)</vt:lpstr>
      <vt:lpstr>Joannes Geeraert Van Oppens  (25 september 1743)</vt:lpstr>
      <vt:lpstr>3. Mogelijkheden en beperkingen voor historisch onderzoek </vt:lpstr>
      <vt:lpstr>Wapengebruik in Gent (1604-1610)</vt:lpstr>
      <vt:lpstr>Beperkingen</vt:lpstr>
      <vt:lpstr>Tanneken Causmaeckers (29 mei 1653)</vt:lpstr>
      <vt:lpstr>Jan Penneman (1 februari 1664)</vt:lpstr>
      <vt:lpstr>Selectieve Bibliografie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een zijn dood, de ander zijn brood?</dc:title>
  <dc:creator>Kevin</dc:creator>
  <cp:lastModifiedBy>Janna Everaert</cp:lastModifiedBy>
  <cp:revision>172</cp:revision>
  <dcterms:created xsi:type="dcterms:W3CDTF">2018-08-20T09:29:19Z</dcterms:created>
  <dcterms:modified xsi:type="dcterms:W3CDTF">2020-10-06T12:13:27Z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0x0101004C6056CC66FD834CBBD29640E01D702A</vt:lpwstr>
  </property>
</Properties>
</file>